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7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jpg"/><Relationship Id="rId4" Type="http://schemas.openxmlformats.org/officeDocument/2006/relationships/image" Target="../media/image22.jpg"/><Relationship Id="rId5" Type="http://schemas.openxmlformats.org/officeDocument/2006/relationships/image" Target="../media/image4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1" Type="http://schemas.openxmlformats.org/officeDocument/2006/relationships/image" Target="../media/image33.png"/><Relationship Id="rId10" Type="http://schemas.openxmlformats.org/officeDocument/2006/relationships/image" Target="../media/image30.png"/><Relationship Id="rId9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4.png"/><Relationship Id="rId7" Type="http://schemas.openxmlformats.org/officeDocument/2006/relationships/image" Target="../media/image50.png"/><Relationship Id="rId8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74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Relationship Id="rId8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7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3.png"/><Relationship Id="rId7" Type="http://schemas.openxmlformats.org/officeDocument/2006/relationships/image" Target="../media/image7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Relationship Id="rId5" Type="http://schemas.openxmlformats.org/officeDocument/2006/relationships/image" Target="../media/image06.png"/><Relationship Id="rId6" Type="http://schemas.openxmlformats.org/officeDocument/2006/relationships/image" Target="../media/image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Relationship Id="rId4" Type="http://schemas.openxmlformats.org/officeDocument/2006/relationships/image" Target="../media/image07.png"/><Relationship Id="rId5" Type="http://schemas.openxmlformats.org/officeDocument/2006/relationships/image" Target="../media/image03.png"/><Relationship Id="rId6" Type="http://schemas.openxmlformats.org/officeDocument/2006/relationships/image" Target="../media/image01.png"/><Relationship Id="rId7" Type="http://schemas.openxmlformats.org/officeDocument/2006/relationships/image" Target="../media/image05.png"/><Relationship Id="rId8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jp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096250" y="1543175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Apollinaria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Arlyapova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096250" y="3211499"/>
            <a:ext cx="2951400" cy="40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portfolio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" y="0"/>
            <a:ext cx="91438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434575" y="97712"/>
            <a:ext cx="1722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branding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26025" l="0" r="0" t="14719"/>
          <a:stretch/>
        </p:blipFill>
        <p:spPr>
          <a:xfrm>
            <a:off x="2279625" y="97712"/>
            <a:ext cx="6297095" cy="245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75" y="2639700"/>
            <a:ext cx="3890775" cy="24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949" y="2639687"/>
            <a:ext cx="3890775" cy="240608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434575" y="188100"/>
            <a:ext cx="189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Cookies store logotype,</a:t>
            </a:r>
          </a:p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2016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258800" y="-41750"/>
            <a:ext cx="1722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branding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00" y="1242949"/>
            <a:ext cx="2111575" cy="376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001" y="135372"/>
            <a:ext cx="3005500" cy="300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5">
            <a:alphaModFix/>
          </a:blip>
          <a:srcRect b="0" l="0" r="9665" t="0"/>
          <a:stretch/>
        </p:blipFill>
        <p:spPr>
          <a:xfrm>
            <a:off x="5583775" y="135375"/>
            <a:ext cx="3301425" cy="487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5899" y="3252799"/>
            <a:ext cx="1755325" cy="17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4299" y="3252799"/>
            <a:ext cx="1171192" cy="17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50" y="1150200"/>
            <a:ext cx="4047199" cy="29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622" y="104999"/>
            <a:ext cx="1041800" cy="244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674" y="102125"/>
            <a:ext cx="1041799" cy="245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9624" y="2592100"/>
            <a:ext cx="1041799" cy="245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6674" y="2593562"/>
            <a:ext cx="1041799" cy="245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3725" y="102125"/>
            <a:ext cx="1041799" cy="245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0771" y="102150"/>
            <a:ext cx="1041799" cy="245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3723" y="2594887"/>
            <a:ext cx="1041799" cy="2448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60774" y="2594162"/>
            <a:ext cx="1041799" cy="244863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311475" y="126900"/>
            <a:ext cx="1722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branding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708450" y="4040150"/>
            <a:ext cx="37416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Christmas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banners illustration,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pattern design,</a:t>
            </a:r>
          </a:p>
          <a:p>
            <a:pPr lvl="0" algn="r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2015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242950" y="119025"/>
            <a:ext cx="19986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Calligraphy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600" y="119037"/>
            <a:ext cx="2741174" cy="274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712" y="2957849"/>
            <a:ext cx="2088186" cy="206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12" y="2974949"/>
            <a:ext cx="2053625" cy="203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767" y="2964374"/>
            <a:ext cx="2075052" cy="205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113" y="119037"/>
            <a:ext cx="4111773" cy="27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112" y="1232063"/>
            <a:ext cx="1628150" cy="16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3237" y="2964362"/>
            <a:ext cx="2053625" cy="20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7073050" y="3916887"/>
            <a:ext cx="1885500" cy="82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 sz="1400">
                <a:solidFill>
                  <a:schemeClr val="dk2"/>
                </a:solidFill>
              </a:rPr>
              <a:t>Pantone’s colours 2016 season project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228275" y="248950"/>
            <a:ext cx="23256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Wedding polygraphy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5" y="1750687"/>
            <a:ext cx="4486851" cy="29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11760" l="0" r="0" t="25980"/>
          <a:stretch/>
        </p:blipFill>
        <p:spPr>
          <a:xfrm>
            <a:off x="5291325" y="399212"/>
            <a:ext cx="1353999" cy="1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4586" y="399212"/>
            <a:ext cx="2163974" cy="144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6">
            <a:alphaModFix/>
          </a:blip>
          <a:srcRect b="0" l="29158" r="0" t="0"/>
          <a:stretch/>
        </p:blipFill>
        <p:spPr>
          <a:xfrm>
            <a:off x="6794574" y="1930537"/>
            <a:ext cx="2163974" cy="203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3325" y="1750687"/>
            <a:ext cx="1996699" cy="29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8">
            <a:alphaModFix/>
          </a:blip>
          <a:srcRect b="16632" l="0" r="0" t="18575"/>
          <a:stretch/>
        </p:blipFill>
        <p:spPr>
          <a:xfrm>
            <a:off x="3875188" y="399212"/>
            <a:ext cx="1301087" cy="1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9">
            <a:alphaModFix/>
          </a:blip>
          <a:srcRect b="0" l="24916" r="3609" t="0"/>
          <a:stretch/>
        </p:blipFill>
        <p:spPr>
          <a:xfrm>
            <a:off x="2406150" y="399212"/>
            <a:ext cx="1354000" cy="12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228275" y="248950"/>
            <a:ext cx="1722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7" y="1444312"/>
            <a:ext cx="5328801" cy="355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228275" y="248950"/>
            <a:ext cx="23256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Wedding polygraphy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28275" y="248950"/>
            <a:ext cx="1722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549" y="146675"/>
            <a:ext cx="3571851" cy="23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537" y="2615612"/>
            <a:ext cx="3571851" cy="238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2402400" y="369700"/>
            <a:ext cx="30000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Gold and black colors project,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2016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49150" y="1615550"/>
            <a:ext cx="1633800" cy="80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400">
                <a:solidFill>
                  <a:schemeClr val="dk2"/>
                </a:solidFill>
              </a:rPr>
              <a:t>Wedding invitations design, 2015-2016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77600" y="418075"/>
            <a:ext cx="23256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Wedding polygraphy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087" y="418074"/>
            <a:ext cx="2000875" cy="20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6587" y="418075"/>
            <a:ext cx="2000875" cy="20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337" y="418075"/>
            <a:ext cx="2000875" cy="20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9750" y="2620775"/>
            <a:ext cx="2000875" cy="20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4350" y="2620775"/>
            <a:ext cx="2000875" cy="20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0299" y="2620775"/>
            <a:ext cx="2000875" cy="20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137" y="2620750"/>
            <a:ext cx="2000899" cy="20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0" y="1162062"/>
            <a:ext cx="3803374" cy="38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03475" y="100250"/>
            <a:ext cx="23256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Wedding polygraphy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899" y="100244"/>
            <a:ext cx="2393324" cy="234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250" y="2594499"/>
            <a:ext cx="2393324" cy="239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3887" y="2572099"/>
            <a:ext cx="2393324" cy="239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4275" y="100244"/>
            <a:ext cx="2393324" cy="2348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50" y="1945850"/>
            <a:ext cx="3051699" cy="305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625" y="145937"/>
            <a:ext cx="2386900" cy="23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387" y="145950"/>
            <a:ext cx="2386899" cy="23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6112" y="2610661"/>
            <a:ext cx="2386899" cy="23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1387" y="2610662"/>
            <a:ext cx="2386899" cy="238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203475" y="100250"/>
            <a:ext cx="23256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 albums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06400" y="1121275"/>
            <a:ext cx="30267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 materials and different content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250" y="515000"/>
            <a:ext cx="2088130" cy="208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201" y="2730995"/>
            <a:ext cx="2088133" cy="208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3204" y="515000"/>
            <a:ext cx="2088130" cy="208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257" y="2730996"/>
            <a:ext cx="2088130" cy="20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125250" y="113275"/>
            <a:ext cx="23256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Craftsmaking</a:t>
            </a: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7">
            <a:alphaModFix/>
          </a:blip>
          <a:srcRect b="0" l="7034" r="5253" t="7175"/>
          <a:stretch/>
        </p:blipFill>
        <p:spPr>
          <a:xfrm>
            <a:off x="6311159" y="514999"/>
            <a:ext cx="2706965" cy="43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272025" y="339000"/>
            <a:ext cx="4045200" cy="595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3000"/>
              <a:t>About me</a:t>
            </a:r>
          </a:p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5000950" y="2179650"/>
            <a:ext cx="3908700" cy="2364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1600"/>
              <a:t>Decor studio                       Decor studio</a:t>
            </a:r>
            <a:br>
              <a:rPr b="1" lang="ru" sz="1600"/>
            </a:br>
            <a:r>
              <a:rPr b="1" lang="ru" sz="1600"/>
              <a:t>Raspberry cat                    Pinkslon </a:t>
            </a:r>
            <a:r>
              <a:rPr b="1" lang="ru"/>
              <a:t>   </a:t>
            </a:r>
            <a:br>
              <a:rPr lang="ru"/>
            </a:br>
            <a:r>
              <a:rPr lang="ru" sz="1300">
                <a:latin typeface="Trebuchet MS"/>
                <a:ea typeface="Trebuchet MS"/>
                <a:cs typeface="Trebuchet MS"/>
                <a:sym typeface="Trebuchet MS"/>
              </a:rPr>
              <a:t>Тоmsk</a:t>
            </a:r>
            <a:r>
              <a:rPr lang="ru" sz="1300"/>
              <a:t>                                                  </a:t>
            </a:r>
            <a:r>
              <a:rPr lang="ru" sz="1300">
                <a:latin typeface="Trebuchet MS"/>
                <a:ea typeface="Trebuchet MS"/>
                <a:cs typeface="Trebuchet MS"/>
                <a:sym typeface="Trebuchet MS"/>
              </a:rPr>
              <a:t>Тоmsk</a:t>
            </a:r>
            <a:br>
              <a:rPr lang="ru" sz="13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ru" sz="1300">
                <a:latin typeface="Trebuchet MS"/>
                <a:ea typeface="Trebuchet MS"/>
                <a:cs typeface="Trebuchet MS"/>
                <a:sym typeface="Trebuchet MS"/>
              </a:rPr>
              <a:t>Decorator                           Decorator</a:t>
            </a:r>
            <a:br>
              <a:rPr lang="ru"/>
            </a:br>
            <a:br>
              <a:rPr lang="ru"/>
            </a:br>
            <a:r>
              <a:rPr lang="ru" sz="1100">
                <a:latin typeface="Trebuchet MS"/>
                <a:ea typeface="Trebuchet MS"/>
                <a:cs typeface="Trebuchet MS"/>
                <a:sym typeface="Trebuchet MS"/>
              </a:rPr>
              <a:t>Sep 2014 - May 2016</a:t>
            </a:r>
            <a:r>
              <a:rPr lang="ru"/>
              <a:t>                  </a:t>
            </a:r>
            <a:r>
              <a:rPr lang="ru" sz="1100">
                <a:latin typeface="Trebuchet MS"/>
                <a:ea typeface="Trebuchet MS"/>
                <a:cs typeface="Trebuchet MS"/>
                <a:sym typeface="Trebuchet MS"/>
              </a:rPr>
              <a:t>Jul 2015 - March 2016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1600"/>
              <a:t>Cafe Atmosferas             </a:t>
            </a:r>
            <a:br>
              <a:rPr b="1" lang="ru" sz="1600"/>
            </a:br>
            <a:r>
              <a:rPr lang="ru" sz="1300">
                <a:latin typeface="Trebuchet MS"/>
                <a:ea typeface="Trebuchet MS"/>
                <a:cs typeface="Trebuchet MS"/>
                <a:sym typeface="Trebuchet MS"/>
              </a:rPr>
              <a:t>Prague</a:t>
            </a:r>
            <a:r>
              <a:rPr b="1" lang="ru" sz="1600"/>
              <a:t>                                       </a:t>
            </a:r>
            <a:r>
              <a:rPr b="1" lang="ru"/>
              <a:t>   </a:t>
            </a:r>
            <a:br>
              <a:rPr lang="ru"/>
            </a:br>
            <a:r>
              <a:rPr lang="ru" sz="1300">
                <a:latin typeface="Trebuchet MS"/>
                <a:ea typeface="Trebuchet MS"/>
                <a:cs typeface="Trebuchet MS"/>
                <a:sym typeface="Trebuchet MS"/>
              </a:rPr>
              <a:t>Illustrator</a:t>
            </a:r>
            <a:r>
              <a:rPr lang="ru" sz="1300"/>
              <a:t>                                                 </a:t>
            </a:r>
            <a:br>
              <a:rPr lang="ru" sz="13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ru" sz="1100">
                <a:latin typeface="Trebuchet MS"/>
                <a:ea typeface="Trebuchet MS"/>
                <a:cs typeface="Trebuchet MS"/>
                <a:sym typeface="Trebuchet MS"/>
              </a:rPr>
              <a:t>Apr 2015 - Jul 2016</a:t>
            </a:r>
            <a:r>
              <a:rPr lang="ru" sz="1300">
                <a:latin typeface="Trebuchet MS"/>
                <a:ea typeface="Trebuchet MS"/>
                <a:cs typeface="Trebuchet MS"/>
                <a:sym typeface="Trebuchet MS"/>
              </a:rPr>
              <a:t>                    </a:t>
            </a:r>
            <a:br>
              <a:rPr lang="ru"/>
            </a:br>
            <a:r>
              <a:rPr lang="ru"/>
              <a:t>                           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45688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272025" y="934499"/>
            <a:ext cx="4045200" cy="168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ru" sz="1400">
                <a:latin typeface="Trebuchet MS"/>
                <a:ea typeface="Trebuchet MS"/>
                <a:cs typeface="Trebuchet MS"/>
                <a:sym typeface="Trebuchet MS"/>
              </a:rPr>
              <a:t>I am an industrial design student from Tomsk and currently studying at the Tomsk polytechnic University. I have a great passion for design and craftsmaking.</a:t>
            </a:r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4864450" y="230350"/>
            <a:ext cx="4045200" cy="704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FFFFFF"/>
                </a:solidFill>
              </a:rPr>
              <a:t>Experience</a:t>
            </a:r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272025" y="1840675"/>
            <a:ext cx="4045200" cy="704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Skills</a:t>
            </a:r>
          </a:p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448875" y="2619900"/>
            <a:ext cx="3691500" cy="168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400">
                <a:latin typeface="Trebuchet MS"/>
                <a:ea typeface="Trebuchet MS"/>
                <a:cs typeface="Trebuchet MS"/>
                <a:sym typeface="Trebuchet MS"/>
              </a:rPr>
              <a:t>Ability to work in various programs such as</a:t>
            </a:r>
          </a:p>
          <a:p>
            <a:pPr lvl="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400">
                <a:latin typeface="Trebuchet MS"/>
                <a:ea typeface="Trebuchet MS"/>
                <a:cs typeface="Trebuchet MS"/>
                <a:sym typeface="Trebuchet MS"/>
              </a:rPr>
              <a:t>• Corel Draw,                 • Solid Works,</a:t>
            </a:r>
          </a:p>
          <a:p>
            <a:pPr lvl="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400">
                <a:latin typeface="Trebuchet MS"/>
                <a:ea typeface="Trebuchet MS"/>
                <a:cs typeface="Trebuchet MS"/>
                <a:sym typeface="Trebuchet MS"/>
              </a:rPr>
              <a:t>• Adobe Photoshop,        • Art Cam,</a:t>
            </a:r>
          </a:p>
          <a:p>
            <a:pPr lvl="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400">
                <a:latin typeface="Trebuchet MS"/>
                <a:ea typeface="Trebuchet MS"/>
                <a:cs typeface="Trebuchet MS"/>
                <a:sym typeface="Trebuchet MS"/>
              </a:rPr>
              <a:t>•Adobe InDesign             • Sketch Up</a:t>
            </a:r>
          </a:p>
          <a:p>
            <a:pPr lvl="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lang="ru" sz="1400">
                <a:latin typeface="Trebuchet MS"/>
                <a:ea typeface="Trebuchet MS"/>
                <a:cs typeface="Trebuchet MS"/>
                <a:sym typeface="Trebuchet MS"/>
              </a:rPr>
              <a:t>Also work with different materials such as clay, watercolors, inks, etc.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75" y="417962"/>
            <a:ext cx="5743425" cy="430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6232175" y="241175"/>
            <a:ext cx="2633700" cy="3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4800">
                <a:solidFill>
                  <a:srgbClr val="6AA84F"/>
                </a:solidFill>
              </a:rPr>
              <a:t>THANK YOU FOR YOUR ATEN</a:t>
            </a:r>
          </a:p>
          <a:p>
            <a:pPr lvl="0">
              <a:spcBef>
                <a:spcPts val="0"/>
              </a:spcBef>
              <a:buNone/>
            </a:pPr>
            <a:r>
              <a:rPr b="1" lang="ru" sz="4800">
                <a:solidFill>
                  <a:srgbClr val="6AA84F"/>
                </a:solidFill>
              </a:rPr>
              <a:t>TTION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228275" y="248950"/>
            <a:ext cx="4514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 identity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374" y="796525"/>
            <a:ext cx="3888498" cy="35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025" y="796524"/>
            <a:ext cx="2290648" cy="188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140" y="2717000"/>
            <a:ext cx="2487185" cy="16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6024" y="2717011"/>
            <a:ext cx="2290650" cy="162996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idx="1" type="body"/>
          </p:nvPr>
        </p:nvSpPr>
        <p:spPr>
          <a:xfrm>
            <a:off x="175150" y="1130950"/>
            <a:ext cx="2317200" cy="178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400"/>
              <a:t>Brand identity for cute store of pots and pans, 2014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083600" y="4174050"/>
            <a:ext cx="1022400" cy="253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200">
                <a:solidFill>
                  <a:srgbClr val="434343"/>
                </a:solidFill>
              </a:rPr>
              <a:t>sgdfg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228275" y="248950"/>
            <a:ext cx="1722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branding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025" y="248949"/>
            <a:ext cx="2288849" cy="22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450" y="248950"/>
            <a:ext cx="2288849" cy="22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6175" y="248949"/>
            <a:ext cx="2288849" cy="22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6">
            <a:alphaModFix/>
          </a:blip>
          <a:srcRect b="0" l="4252" r="20751" t="0"/>
          <a:stretch/>
        </p:blipFill>
        <p:spPr>
          <a:xfrm>
            <a:off x="1918025" y="2632375"/>
            <a:ext cx="2288850" cy="22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9450" y="2632375"/>
            <a:ext cx="2288849" cy="22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6175" y="2632375"/>
            <a:ext cx="2288849" cy="22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3320375" y="2537800"/>
            <a:ext cx="886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card for flower shop,2014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1951175" y="1951075"/>
            <a:ext cx="1219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200">
                <a:latin typeface="Trebuchet MS"/>
                <a:ea typeface="Trebuchet MS"/>
                <a:cs typeface="Trebuchet MS"/>
                <a:sym typeface="Trebuchet MS"/>
              </a:rPr>
              <a:t>card for flower shop,2016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343" y="1913400"/>
            <a:ext cx="4330583" cy="28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75" y="1913400"/>
            <a:ext cx="4330583" cy="288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228275" y="248950"/>
            <a:ext cx="1722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branding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1979100" y="346025"/>
            <a:ext cx="25719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 for mobile app, that will remind you expiration date of food in your frige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658350" y="346025"/>
            <a:ext cx="33909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 also suggest you some recipes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675" y="837800"/>
            <a:ext cx="6098025" cy="40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75" y="2321100"/>
            <a:ext cx="2582049" cy="258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28275" y="248950"/>
            <a:ext cx="1722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branding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228250" y="1302300"/>
            <a:ext cx="2582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Cafe of chinese cuisine business cards,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2015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25" y="664937"/>
            <a:ext cx="6356050" cy="381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228275" y="248950"/>
            <a:ext cx="1722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branding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228275" y="1342625"/>
            <a:ext cx="15243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Business card &amp; logotype for designer of clothes,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2015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21662" l="14619" r="12430" t="8704"/>
          <a:stretch/>
        </p:blipFill>
        <p:spPr>
          <a:xfrm>
            <a:off x="6197325" y="1269312"/>
            <a:ext cx="2499400" cy="238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75" y="1269325"/>
            <a:ext cx="5701875" cy="38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228275" y="248950"/>
            <a:ext cx="1722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branding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6197325" y="2827975"/>
            <a:ext cx="249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Business card &amp; logotype for beauty studio,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2015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725" y="405400"/>
            <a:ext cx="5161350" cy="34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725" y="1519325"/>
            <a:ext cx="3384148" cy="338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074" y="4037749"/>
            <a:ext cx="5092642" cy="6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247725" y="97712"/>
            <a:ext cx="1722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br>
              <a:rPr lang="ru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branding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631875" y="505925"/>
            <a:ext cx="30000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Business card &amp;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decor studio logo,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ru">
                <a:solidFill>
                  <a:schemeClr val="dk2"/>
                </a:solidFill>
              </a:rPr>
              <a:t>2015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